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 roundtripDataSignature="AMtx7mgN75yXcfpq+5rpEyaW/jFqTLYxp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695" autoAdjust="0"/>
    <p:restoredTop sz="94660"/>
  </p:normalViewPr>
  <p:slideViewPr>
    <p:cSldViewPr snapToGrid="0">
      <p:cViewPr>
        <p:scale>
          <a:sx n="25" d="100"/>
          <a:sy n="25" d="100"/>
        </p:scale>
        <p:origin x="1188" y="12"/>
      </p:cViewPr>
      <p:guideLst>
        <p:guide orient="horz" pos="10368"/>
        <p:guide pos="13824"/>
      </p:guideLst>
    </p:cSldViewPr>
  </p:slideViewPr>
  <p:notesTextViewPr>
    <p:cViewPr>
      <p:scale>
        <a:sx n="125" d="100"/>
        <a:sy n="125"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tableStyles" Target="tableStyles.xml"/><Relationship Id="rId3"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11" Type="http://schemas.openxmlformats.org/officeDocument/2006/relationships/viewProps" Target="viewProps.xml"/><Relationship Id="rId10" Type="http://schemas.openxmlformats.org/officeDocument/2006/relationships/presProps" Target="presProps.xml"/><Relationship Id="rId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7258"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7258"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7258"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7258"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7258"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7258"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7258"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7258"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
        <p:cNvGrpSpPr/>
        <p:nvPr/>
      </p:nvGrpSpPr>
      <p:grpSpPr>
        <a:xfrm>
          <a:off x="0" y="0"/>
          <a:ext cx="0" cy="0"/>
          <a:chOff x="0" y="0"/>
          <a:chExt cx="0" cy="0"/>
        </a:xfrm>
      </p:grpSpPr>
      <p:sp>
        <p:nvSpPr>
          <p:cNvPr id="12" name="Google Shape;12;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 name="Google Shape;13;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Poster">
  <p:cSld name="Poster">
    <p:spTree>
      <p:nvGrpSpPr>
        <p:cNvPr id="1" name="Shape 10"/>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0368">
          <p15:clr>
            <a:srgbClr val="A4A3A4"/>
          </p15:clr>
        </p15:guide>
        <p15:guide id="2" pos="720">
          <p15:clr>
            <a:srgbClr val="A4A3A4"/>
          </p15:clr>
        </p15:guide>
        <p15:guide id="3" pos="26928">
          <p15:clr>
            <a:srgbClr val="A4A3A4"/>
          </p15:clr>
        </p15:guide>
        <p15:guide id="4" pos="13824">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
        <p:cNvGrpSpPr/>
        <p:nvPr/>
      </p:nvGrpSpPr>
      <p:grpSpPr>
        <a:xfrm>
          <a:off x="0" y="0"/>
          <a:ext cx="0" cy="0"/>
          <a:chOff x="0" y="0"/>
          <a:chExt cx="0" cy="0"/>
        </a:xfrm>
      </p:grpSpPr>
      <p:sp>
        <p:nvSpPr>
          <p:cNvPr id="21" name="Google Shape;21;p1"/>
          <p:cNvSpPr/>
          <p:nvPr/>
        </p:nvSpPr>
        <p:spPr>
          <a:xfrm>
            <a:off x="0" y="32037337"/>
            <a:ext cx="43891200" cy="881064"/>
          </a:xfrm>
          <a:prstGeom prst="rect">
            <a:avLst/>
          </a:prstGeom>
          <a:solidFill>
            <a:srgbClr val="000066"/>
          </a:solidFill>
          <a:ln>
            <a:noFill/>
          </a:ln>
        </p:spPr>
        <p:txBody>
          <a:bodyPr spcFirstLastPara="1" wrap="square" lIns="45700" tIns="45700" rIns="45700" bIns="45700" anchor="ctr" anchorCtr="0">
            <a:noAutofit/>
          </a:bodyPr>
          <a:lstStyle/>
          <a:p>
            <a:pPr marL="0" marR="0" lvl="0" indent="0" algn="l" rtl="0">
              <a:spcBef>
                <a:spcPts val="0"/>
              </a:spcBef>
              <a:spcAft>
                <a:spcPts val="0"/>
              </a:spcAft>
              <a:buNone/>
            </a:pPr>
            <a:endParaRPr sz="7258">
              <a:solidFill>
                <a:schemeClr val="dk1"/>
              </a:solidFill>
              <a:latin typeface="Arial"/>
              <a:ea typeface="Arial"/>
              <a:cs typeface="Arial"/>
              <a:sym typeface="Arial"/>
            </a:endParaRPr>
          </a:p>
        </p:txBody>
      </p:sp>
      <p:sp>
        <p:nvSpPr>
          <p:cNvPr id="2" name="Rectangle 1">
            <a:extLst>
              <a:ext uri="{FF2B5EF4-FFF2-40B4-BE49-F238E27FC236}">
                <a16:creationId xmlns:a16="http://schemas.microsoft.com/office/drawing/2014/main" id="{C01F3C12-2A49-DE5F-2DCE-3771B1FFD9B7}"/>
              </a:ext>
            </a:extLst>
          </p:cNvPr>
          <p:cNvSpPr/>
          <p:nvPr/>
        </p:nvSpPr>
        <p:spPr>
          <a:xfrm>
            <a:off x="0" y="0"/>
            <a:ext cx="43891200" cy="4800599"/>
          </a:xfrm>
          <a:prstGeom prst="rect">
            <a:avLst/>
          </a:prstGeom>
          <a:solidFill>
            <a:srgbClr val="0000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Google Shape;16;p1"/>
          <p:cNvSpPr txBox="1"/>
          <p:nvPr/>
        </p:nvSpPr>
        <p:spPr>
          <a:xfrm>
            <a:off x="42181670" y="3419061"/>
            <a:ext cx="184731"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6000">
              <a:solidFill>
                <a:schemeClr val="dk1"/>
              </a:solidFill>
              <a:latin typeface="Arial"/>
              <a:ea typeface="Arial"/>
              <a:cs typeface="Arial"/>
              <a:sym typeface="Arial"/>
            </a:endParaRPr>
          </a:p>
        </p:txBody>
      </p:sp>
      <p:sp>
        <p:nvSpPr>
          <p:cNvPr id="17" name="Google Shape;17;p1"/>
          <p:cNvSpPr txBox="1"/>
          <p:nvPr/>
        </p:nvSpPr>
        <p:spPr>
          <a:xfrm>
            <a:off x="28956000" y="19141440"/>
            <a:ext cx="184731"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6000">
              <a:solidFill>
                <a:schemeClr val="dk1"/>
              </a:solidFill>
              <a:latin typeface="Arial"/>
              <a:ea typeface="Arial"/>
              <a:cs typeface="Arial"/>
              <a:sym typeface="Arial"/>
            </a:endParaRPr>
          </a:p>
        </p:txBody>
      </p:sp>
      <p:pic>
        <p:nvPicPr>
          <p:cNvPr id="7" name="Picture 6" descr="A logo with a mountain and sun&#10;&#10;AI-generated content may be incorrect.">
            <a:extLst>
              <a:ext uri="{FF2B5EF4-FFF2-40B4-BE49-F238E27FC236}">
                <a16:creationId xmlns:a16="http://schemas.microsoft.com/office/drawing/2014/main" id="{71A730A7-DE59-C9B1-CA7B-3E4386AAE41F}"/>
              </a:ext>
            </a:extLst>
          </p:cNvPr>
          <p:cNvPicPr>
            <a:picLocks noChangeAspect="1"/>
          </p:cNvPicPr>
          <p:nvPr/>
        </p:nvPicPr>
        <p:blipFill>
          <a:blip r:embed="rId3"/>
          <a:srcRect b="13197"/>
          <a:stretch>
            <a:fillRect/>
          </a:stretch>
        </p:blipFill>
        <p:spPr>
          <a:xfrm>
            <a:off x="947058" y="526865"/>
            <a:ext cx="4910634" cy="3746868"/>
          </a:xfrm>
          <a:prstGeom prst="rect">
            <a:avLst/>
          </a:prstGeom>
        </p:spPr>
      </p:pic>
      <p:sp>
        <p:nvSpPr>
          <p:cNvPr id="4" name="Google Shape;21;p1">
            <a:extLst>
              <a:ext uri="{FF2B5EF4-FFF2-40B4-BE49-F238E27FC236}">
                <a16:creationId xmlns:a16="http://schemas.microsoft.com/office/drawing/2014/main" id="{E6BD2F44-0223-ECB6-F37B-98636E916640}"/>
              </a:ext>
            </a:extLst>
          </p:cNvPr>
          <p:cNvSpPr/>
          <p:nvPr/>
        </p:nvSpPr>
        <p:spPr>
          <a:xfrm>
            <a:off x="29325464" y="27224762"/>
            <a:ext cx="14159336" cy="1130079"/>
          </a:xfrm>
          <a:prstGeom prst="rect">
            <a:avLst/>
          </a:prstGeom>
          <a:solidFill>
            <a:srgbClr val="000066"/>
          </a:solidFill>
          <a:ln>
            <a:noFill/>
          </a:ln>
        </p:spPr>
        <p:txBody>
          <a:bodyPr spcFirstLastPara="1" wrap="square" lIns="45700" tIns="45700" rIns="45700" bIns="45700" anchor="ctr" anchorCtr="0">
            <a:noAutofit/>
          </a:bodyPr>
          <a:lstStyle/>
          <a:p>
            <a:pPr marL="0" marR="0" lvl="0" indent="0" algn="ctr" rtl="0">
              <a:spcBef>
                <a:spcPts val="0"/>
              </a:spcBef>
              <a:spcAft>
                <a:spcPts val="0"/>
              </a:spcAft>
              <a:buNone/>
            </a:pPr>
            <a:r>
              <a:rPr lang="en-US" sz="4800" b="1" dirty="0">
                <a:solidFill>
                  <a:schemeClr val="bg1"/>
                </a:solidFill>
                <a:latin typeface="Arial"/>
                <a:ea typeface="Arial"/>
                <a:cs typeface="Arial"/>
                <a:sym typeface="Arial"/>
              </a:rPr>
              <a:t> Acknowledgements</a:t>
            </a:r>
            <a:endParaRPr sz="4800" b="1" dirty="0">
              <a:solidFill>
                <a:schemeClr val="bg1"/>
              </a:solidFill>
              <a:latin typeface="Arial"/>
              <a:ea typeface="Arial"/>
              <a:cs typeface="Arial"/>
              <a:sym typeface="Arial"/>
            </a:endParaRPr>
          </a:p>
        </p:txBody>
      </p:sp>
      <p:grpSp>
        <p:nvGrpSpPr>
          <p:cNvPr id="6" name="Group 5">
            <a:extLst>
              <a:ext uri="{FF2B5EF4-FFF2-40B4-BE49-F238E27FC236}">
                <a16:creationId xmlns:a16="http://schemas.microsoft.com/office/drawing/2014/main" id="{D2E6BB33-658B-77EB-BD67-8D92124C1F4D}"/>
              </a:ext>
            </a:extLst>
          </p:cNvPr>
          <p:cNvGrpSpPr/>
          <p:nvPr/>
        </p:nvGrpSpPr>
        <p:grpSpPr>
          <a:xfrm>
            <a:off x="29325464" y="28464026"/>
            <a:ext cx="13803736" cy="3535535"/>
            <a:chOff x="29325464" y="28464026"/>
            <a:chExt cx="13803736" cy="3535535"/>
          </a:xfrm>
        </p:grpSpPr>
        <p:grpSp>
          <p:nvGrpSpPr>
            <p:cNvPr id="10" name="Group 9">
              <a:extLst>
                <a:ext uri="{FF2B5EF4-FFF2-40B4-BE49-F238E27FC236}">
                  <a16:creationId xmlns:a16="http://schemas.microsoft.com/office/drawing/2014/main" id="{59FD399D-66AD-144C-9DD6-F12042B8BF6A}"/>
                </a:ext>
              </a:extLst>
            </p:cNvPr>
            <p:cNvGrpSpPr/>
            <p:nvPr/>
          </p:nvGrpSpPr>
          <p:grpSpPr>
            <a:xfrm>
              <a:off x="35518790" y="29716059"/>
              <a:ext cx="2843620" cy="2283500"/>
              <a:chOff x="37959300" y="29598310"/>
              <a:chExt cx="2843620" cy="2283500"/>
            </a:xfrm>
          </p:grpSpPr>
          <p:sp>
            <p:nvSpPr>
              <p:cNvPr id="19" name="Google Shape;19;p1"/>
              <p:cNvSpPr txBox="1"/>
              <p:nvPr/>
            </p:nvSpPr>
            <p:spPr>
              <a:xfrm>
                <a:off x="37959300" y="31420186"/>
                <a:ext cx="2843620" cy="461624"/>
              </a:xfrm>
              <a:prstGeom prst="rect">
                <a:avLst/>
              </a:prstGeom>
              <a:noFill/>
              <a:ln>
                <a:noFill/>
              </a:ln>
            </p:spPr>
            <p:txBody>
              <a:bodyPr spcFirstLastPara="1" wrap="square" lIns="45700" tIns="45700" rIns="45700" bIns="45700" anchor="t" anchorCtr="0">
                <a:spAutoFit/>
              </a:bodyPr>
              <a:lstStyle/>
              <a:p>
                <a:pPr marL="0" marR="0" lvl="0" indent="0" algn="ctr" rtl="0">
                  <a:spcBef>
                    <a:spcPts val="0"/>
                  </a:spcBef>
                  <a:spcAft>
                    <a:spcPts val="0"/>
                  </a:spcAft>
                  <a:buNone/>
                </a:pPr>
                <a:r>
                  <a:rPr lang="en-US" sz="1200" b="1" u="none" dirty="0">
                    <a:solidFill>
                      <a:schemeClr val="tx1"/>
                    </a:solidFill>
                    <a:latin typeface="Arial"/>
                    <a:ea typeface="Arial"/>
                    <a:cs typeface="Arial"/>
                    <a:sym typeface="Arial"/>
                  </a:rPr>
                  <a:t>Louis Stokes Alliance for Minority Participation (LSAMP) HRD # 2408898 </a:t>
                </a:r>
                <a:endParaRPr sz="1200" dirty="0">
                  <a:solidFill>
                    <a:schemeClr val="tx1"/>
                  </a:solidFill>
                </a:endParaRPr>
              </a:p>
            </p:txBody>
          </p:sp>
          <p:pic>
            <p:nvPicPr>
              <p:cNvPr id="20" name="Google Shape;20;p1" descr="logo-NSF-CMYK.jpg.gif"/>
              <p:cNvPicPr preferRelativeResize="0">
                <a:picLocks noChangeAspect="1"/>
              </p:cNvPicPr>
              <p:nvPr/>
            </p:nvPicPr>
            <p:blipFill rotWithShape="1">
              <a:blip r:embed="rId4">
                <a:alphaModFix/>
              </a:blip>
              <a:srcRect/>
              <a:stretch/>
            </p:blipFill>
            <p:spPr>
              <a:xfrm>
                <a:off x="38466710" y="29598310"/>
                <a:ext cx="1828801" cy="1828800"/>
              </a:xfrm>
              <a:prstGeom prst="rect">
                <a:avLst/>
              </a:prstGeom>
              <a:noFill/>
              <a:ln>
                <a:noFill/>
              </a:ln>
            </p:spPr>
          </p:pic>
        </p:grpSp>
        <p:pic>
          <p:nvPicPr>
            <p:cNvPr id="11" name="Picture 10" descr="A logo of a graduate cap&#10;&#10;AI-generated content may be incorrect.">
              <a:extLst>
                <a:ext uri="{FF2B5EF4-FFF2-40B4-BE49-F238E27FC236}">
                  <a16:creationId xmlns:a16="http://schemas.microsoft.com/office/drawing/2014/main" id="{30DB6942-C504-6616-A2BF-92E5813B2AB5}"/>
                </a:ext>
              </a:extLst>
            </p:cNvPr>
            <p:cNvPicPr>
              <a:picLocks noChangeAspect="1"/>
            </p:cNvPicPr>
            <p:nvPr/>
          </p:nvPicPr>
          <p:blipFill>
            <a:blip r:embed="rId5"/>
            <a:stretch>
              <a:fillRect/>
            </a:stretch>
          </p:blipFill>
          <p:spPr>
            <a:xfrm>
              <a:off x="39091954" y="29844232"/>
              <a:ext cx="2061881" cy="1963695"/>
            </a:xfrm>
            <a:prstGeom prst="rect">
              <a:avLst/>
            </a:prstGeom>
          </p:spPr>
        </p:pic>
        <p:grpSp>
          <p:nvGrpSpPr>
            <p:cNvPr id="9" name="Group 8">
              <a:extLst>
                <a:ext uri="{FF2B5EF4-FFF2-40B4-BE49-F238E27FC236}">
                  <a16:creationId xmlns:a16="http://schemas.microsoft.com/office/drawing/2014/main" id="{189FC13D-3C62-63D4-E6FA-2B8848FB42A7}"/>
                </a:ext>
              </a:extLst>
            </p:cNvPr>
            <p:cNvGrpSpPr/>
            <p:nvPr/>
          </p:nvGrpSpPr>
          <p:grpSpPr>
            <a:xfrm>
              <a:off x="32375046" y="29787464"/>
              <a:ext cx="2101305" cy="2212097"/>
              <a:chOff x="35015186" y="29612830"/>
              <a:chExt cx="1874555" cy="1877919"/>
            </a:xfrm>
          </p:grpSpPr>
          <p:sp>
            <p:nvSpPr>
              <p:cNvPr id="25" name="Google Shape;25;p1"/>
              <p:cNvSpPr txBox="1"/>
              <p:nvPr/>
            </p:nvSpPr>
            <p:spPr>
              <a:xfrm>
                <a:off x="35188209" y="31213790"/>
                <a:ext cx="1701532"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a:solidFill>
                      <a:schemeClr val="tx1"/>
                    </a:solidFill>
                    <a:latin typeface="+mj-lt"/>
                    <a:ea typeface="Tahoma"/>
                    <a:cs typeface="Tahoma"/>
                    <a:sym typeface="Tahoma"/>
                  </a:rPr>
                  <a:t>Lead Institution</a:t>
                </a:r>
                <a:endParaRPr sz="1200" b="1" dirty="0">
                  <a:solidFill>
                    <a:schemeClr val="tx1"/>
                  </a:solidFill>
                  <a:latin typeface="+mj-lt"/>
                </a:endParaRPr>
              </a:p>
            </p:txBody>
          </p:sp>
          <p:pic>
            <p:nvPicPr>
              <p:cNvPr id="3" name="Picture 2" descr="Text&#10;&#10;Description automatically generated">
                <a:extLst>
                  <a:ext uri="{FF2B5EF4-FFF2-40B4-BE49-F238E27FC236}">
                    <a16:creationId xmlns:a16="http://schemas.microsoft.com/office/drawing/2014/main" id="{A1893328-EA79-8B62-1451-55468B2E0FA6}"/>
                  </a:ext>
                </a:extLst>
              </p:cNvPr>
              <p:cNvPicPr>
                <a:picLocks noChangeAspect="1"/>
              </p:cNvPicPr>
              <p:nvPr/>
            </p:nvPicPr>
            <p:blipFill>
              <a:blip r:embed="rId6" cstate="print">
                <a:extLst>
                  <a:ext uri="{28A0092B-C50C-407E-A947-70E740481C1C}">
                    <a14:useLocalDpi xmlns:a14="http://schemas.microsoft.com/office/drawing/2010/main" val="0"/>
                  </a:ext>
                </a:extLst>
              </a:blip>
              <a:srcRect l="31230" r="28884" b="34339"/>
              <a:stretch>
                <a:fillRect/>
              </a:stretch>
            </p:blipFill>
            <p:spPr>
              <a:xfrm>
                <a:off x="35015186" y="29612830"/>
                <a:ext cx="1853812" cy="1828800"/>
              </a:xfrm>
              <a:prstGeom prst="rect">
                <a:avLst/>
              </a:prstGeom>
            </p:spPr>
          </p:pic>
        </p:grpSp>
        <p:sp>
          <p:nvSpPr>
            <p:cNvPr id="5" name="TextBox 4">
              <a:extLst>
                <a:ext uri="{FF2B5EF4-FFF2-40B4-BE49-F238E27FC236}">
                  <a16:creationId xmlns:a16="http://schemas.microsoft.com/office/drawing/2014/main" id="{1A0BE80B-0530-CD2C-5BBE-08AC9B2FDB36}"/>
                </a:ext>
              </a:extLst>
            </p:cNvPr>
            <p:cNvSpPr txBox="1"/>
            <p:nvPr/>
          </p:nvSpPr>
          <p:spPr>
            <a:xfrm>
              <a:off x="29325464" y="28464026"/>
              <a:ext cx="13803736" cy="1323439"/>
            </a:xfrm>
            <a:prstGeom prst="rect">
              <a:avLst/>
            </a:prstGeom>
            <a:noFill/>
          </p:spPr>
          <p:txBody>
            <a:bodyPr wrap="square" rtlCol="0">
              <a:spAutoFit/>
            </a:bodyPr>
            <a:lstStyle/>
            <a:p>
              <a:r>
                <a:rPr lang="en-US" sz="2000" dirty="0"/>
                <a:t>This material is based upon work supported in part by the National Science Foundation (NSF) through Award EES 2408898 and the New Mexico Higher Education Department through a Research and Public Service Project (</a:t>
              </a:r>
              <a:r>
                <a:rPr lang="en-US" sz="2000" dirty="0" err="1"/>
                <a:t>RPSP</a:t>
              </a:r>
              <a:r>
                <a:rPr lang="en-US" sz="2000" dirty="0"/>
                <a:t>). Any opinions, findings and conclusions, or recommendations expressed in this material are those of the author(s), and do not necessarily reflect those of the funding agencies.</a:t>
              </a:r>
            </a:p>
          </p:txBody>
        </p:sp>
        <p:sp>
          <p:nvSpPr>
            <p:cNvPr id="29" name="TextBox 28">
              <a:extLst>
                <a:ext uri="{FF2B5EF4-FFF2-40B4-BE49-F238E27FC236}">
                  <a16:creationId xmlns:a16="http://schemas.microsoft.com/office/drawing/2014/main" id="{F0D803C9-49F4-EC18-EC0D-594B62E7F95F}"/>
                </a:ext>
              </a:extLst>
            </p:cNvPr>
            <p:cNvSpPr txBox="1"/>
            <p:nvPr/>
          </p:nvSpPr>
          <p:spPr>
            <a:xfrm>
              <a:off x="30043289" y="30630459"/>
              <a:ext cx="2078052" cy="584775"/>
            </a:xfrm>
            <a:prstGeom prst="rect">
              <a:avLst/>
            </a:prstGeom>
            <a:noFill/>
          </p:spPr>
          <p:txBody>
            <a:bodyPr wrap="square" rtlCol="0">
              <a:spAutoFit/>
            </a:bodyPr>
            <a:lstStyle/>
            <a:p>
              <a:r>
                <a:rPr lang="en-US" sz="3200" dirty="0"/>
                <a:t>Sponsors:</a:t>
              </a:r>
            </a:p>
          </p:txBody>
        </p:sp>
      </p:grpSp>
      <p:sp>
        <p:nvSpPr>
          <p:cNvPr id="8" name="TextBox 7">
            <a:extLst>
              <a:ext uri="{FF2B5EF4-FFF2-40B4-BE49-F238E27FC236}">
                <a16:creationId xmlns:a16="http://schemas.microsoft.com/office/drawing/2014/main" id="{833B5A80-1014-F135-7474-8556D0F52BDD}"/>
              </a:ext>
            </a:extLst>
          </p:cNvPr>
          <p:cNvSpPr txBox="1"/>
          <p:nvPr/>
        </p:nvSpPr>
        <p:spPr>
          <a:xfrm>
            <a:off x="13843000" y="617739"/>
            <a:ext cx="16611600" cy="1569660"/>
          </a:xfrm>
          <a:prstGeom prst="rect">
            <a:avLst/>
          </a:prstGeom>
          <a:noFill/>
        </p:spPr>
        <p:txBody>
          <a:bodyPr wrap="square" rtlCol="0">
            <a:spAutoFit/>
          </a:bodyPr>
          <a:lstStyle/>
          <a:p>
            <a:pPr algn="ctr"/>
            <a:r>
              <a:rPr lang="en-US" sz="9600" b="1" dirty="0">
                <a:solidFill>
                  <a:schemeClr val="bg1"/>
                </a:solidFill>
              </a:rPr>
              <a:t>Poster Tile</a:t>
            </a:r>
          </a:p>
        </p:txBody>
      </p:sp>
      <p:sp>
        <p:nvSpPr>
          <p:cNvPr id="12" name="TextBox 11">
            <a:extLst>
              <a:ext uri="{FF2B5EF4-FFF2-40B4-BE49-F238E27FC236}">
                <a16:creationId xmlns:a16="http://schemas.microsoft.com/office/drawing/2014/main" id="{22CA52F5-BC9C-F4DD-B8A9-13D7FBA9D7FA}"/>
              </a:ext>
            </a:extLst>
          </p:cNvPr>
          <p:cNvSpPr txBox="1"/>
          <p:nvPr/>
        </p:nvSpPr>
        <p:spPr>
          <a:xfrm>
            <a:off x="8389880" y="2131028"/>
            <a:ext cx="26275168" cy="769441"/>
          </a:xfrm>
          <a:prstGeom prst="rect">
            <a:avLst/>
          </a:prstGeom>
          <a:noFill/>
        </p:spPr>
        <p:txBody>
          <a:bodyPr wrap="square" rtlCol="0">
            <a:spAutoFit/>
          </a:bodyPr>
          <a:lstStyle/>
          <a:p>
            <a:pPr algn="ctr"/>
            <a:r>
              <a:rPr lang="en-US" sz="4400" b="1" dirty="0">
                <a:solidFill>
                  <a:schemeClr val="bg1"/>
                </a:solidFill>
              </a:rPr>
              <a:t>Student’s name, NM AMP Undergraduate Research Scholar, Department’s name, University Name</a:t>
            </a:r>
          </a:p>
        </p:txBody>
      </p:sp>
      <p:sp>
        <p:nvSpPr>
          <p:cNvPr id="13" name="TextBox 12">
            <a:extLst>
              <a:ext uri="{FF2B5EF4-FFF2-40B4-BE49-F238E27FC236}">
                <a16:creationId xmlns:a16="http://schemas.microsoft.com/office/drawing/2014/main" id="{9D3CED98-9494-BAC8-EDF2-A6B42F48389A}"/>
              </a:ext>
            </a:extLst>
          </p:cNvPr>
          <p:cNvSpPr txBox="1"/>
          <p:nvPr/>
        </p:nvSpPr>
        <p:spPr>
          <a:xfrm>
            <a:off x="8048474" y="2918058"/>
            <a:ext cx="26616574" cy="769441"/>
          </a:xfrm>
          <a:prstGeom prst="rect">
            <a:avLst/>
          </a:prstGeom>
          <a:noFill/>
        </p:spPr>
        <p:txBody>
          <a:bodyPr wrap="square" rtlCol="0">
            <a:spAutoFit/>
          </a:bodyPr>
          <a:lstStyle/>
          <a:p>
            <a:pPr algn="ctr"/>
            <a:r>
              <a:rPr lang="en-US" sz="4400" b="1" dirty="0">
                <a:solidFill>
                  <a:schemeClr val="bg1"/>
                </a:solidFill>
              </a:rPr>
              <a:t>Graduate Student’s name, Graduate Research Assistant, Department’s name, University Name </a:t>
            </a:r>
          </a:p>
        </p:txBody>
      </p:sp>
      <p:sp>
        <p:nvSpPr>
          <p:cNvPr id="14" name="TextBox 13">
            <a:extLst>
              <a:ext uri="{FF2B5EF4-FFF2-40B4-BE49-F238E27FC236}">
                <a16:creationId xmlns:a16="http://schemas.microsoft.com/office/drawing/2014/main" id="{1A5326BF-42BA-FA03-1B88-2574430866CF}"/>
              </a:ext>
            </a:extLst>
          </p:cNvPr>
          <p:cNvSpPr txBox="1"/>
          <p:nvPr/>
        </p:nvSpPr>
        <p:spPr>
          <a:xfrm>
            <a:off x="8246239" y="3635951"/>
            <a:ext cx="26616574" cy="769441"/>
          </a:xfrm>
          <a:prstGeom prst="rect">
            <a:avLst/>
          </a:prstGeom>
          <a:noFill/>
        </p:spPr>
        <p:txBody>
          <a:bodyPr wrap="square" rtlCol="0">
            <a:spAutoFit/>
          </a:bodyPr>
          <a:lstStyle/>
          <a:p>
            <a:pPr algn="ctr"/>
            <a:r>
              <a:rPr lang="en-US" sz="4400" b="1" dirty="0">
                <a:solidFill>
                  <a:schemeClr val="bg1"/>
                </a:solidFill>
              </a:rPr>
              <a:t>Faculty mentor’s name, Ph.D., Title, Department’s name, University Name </a:t>
            </a:r>
          </a:p>
        </p:txBody>
      </p:sp>
      <p:sp>
        <p:nvSpPr>
          <p:cNvPr id="18" name="TextBox 17">
            <a:extLst>
              <a:ext uri="{FF2B5EF4-FFF2-40B4-BE49-F238E27FC236}">
                <a16:creationId xmlns:a16="http://schemas.microsoft.com/office/drawing/2014/main" id="{4583AC72-17C9-0FC8-1615-46887BF43D31}"/>
              </a:ext>
            </a:extLst>
          </p:cNvPr>
          <p:cNvSpPr txBox="1"/>
          <p:nvPr/>
        </p:nvSpPr>
        <p:spPr>
          <a:xfrm>
            <a:off x="38362410" y="1472335"/>
            <a:ext cx="3731174" cy="2117007"/>
          </a:xfrm>
          <a:prstGeom prst="rect">
            <a:avLst/>
          </a:prstGeom>
          <a:noFill/>
        </p:spPr>
        <p:txBody>
          <a:bodyPr wrap="square" rtlCol="0">
            <a:spAutoFit/>
          </a:bodyPr>
          <a:lstStyle/>
          <a:p>
            <a:pPr algn="ctr"/>
            <a:r>
              <a:rPr lang="en-US" sz="4400" b="1" dirty="0">
                <a:solidFill>
                  <a:schemeClr val="bg1"/>
                </a:solidFill>
              </a:rPr>
              <a:t>University or lab logo (optional)</a:t>
            </a:r>
          </a:p>
        </p:txBody>
      </p:sp>
      <p:sp>
        <p:nvSpPr>
          <p:cNvPr id="22" name="Google Shape;21;p1">
            <a:extLst>
              <a:ext uri="{FF2B5EF4-FFF2-40B4-BE49-F238E27FC236}">
                <a16:creationId xmlns:a16="http://schemas.microsoft.com/office/drawing/2014/main" id="{CABA626F-6061-D7D8-BC1F-F11637F7413D}"/>
              </a:ext>
            </a:extLst>
          </p:cNvPr>
          <p:cNvSpPr/>
          <p:nvPr/>
        </p:nvSpPr>
        <p:spPr>
          <a:xfrm>
            <a:off x="581774" y="5248386"/>
            <a:ext cx="12938282" cy="1000765"/>
          </a:xfrm>
          <a:prstGeom prst="rect">
            <a:avLst/>
          </a:prstGeom>
          <a:solidFill>
            <a:srgbClr val="000066"/>
          </a:solidFill>
          <a:ln>
            <a:noFill/>
          </a:ln>
        </p:spPr>
        <p:txBody>
          <a:bodyPr spcFirstLastPara="1" wrap="square" lIns="45700" tIns="45700" rIns="45700" bIns="45700" anchor="ctr" anchorCtr="0">
            <a:noAutofit/>
          </a:bodyPr>
          <a:lstStyle/>
          <a:p>
            <a:pPr marL="0" marR="0" lvl="0" indent="0" algn="ctr" rtl="0">
              <a:spcBef>
                <a:spcPts val="0"/>
              </a:spcBef>
              <a:spcAft>
                <a:spcPts val="0"/>
              </a:spcAft>
              <a:buNone/>
            </a:pPr>
            <a:r>
              <a:rPr lang="en-US" sz="4800" b="1" dirty="0">
                <a:solidFill>
                  <a:schemeClr val="bg1"/>
                </a:solidFill>
                <a:latin typeface="Arial"/>
                <a:ea typeface="Arial"/>
                <a:cs typeface="Arial"/>
                <a:sym typeface="Arial"/>
              </a:rPr>
              <a:t> Introduction</a:t>
            </a:r>
            <a:endParaRPr sz="4800" b="1" dirty="0">
              <a:solidFill>
                <a:schemeClr val="bg1"/>
              </a:solidFill>
              <a:latin typeface="Arial"/>
              <a:ea typeface="Arial"/>
              <a:cs typeface="Arial"/>
              <a:sym typeface="Arial"/>
            </a:endParaRPr>
          </a:p>
        </p:txBody>
      </p:sp>
      <p:sp>
        <p:nvSpPr>
          <p:cNvPr id="23" name="Google Shape;21;p1">
            <a:extLst>
              <a:ext uri="{FF2B5EF4-FFF2-40B4-BE49-F238E27FC236}">
                <a16:creationId xmlns:a16="http://schemas.microsoft.com/office/drawing/2014/main" id="{B9CB4ADF-F38F-D5B9-4727-2142782DE360}"/>
              </a:ext>
            </a:extLst>
          </p:cNvPr>
          <p:cNvSpPr/>
          <p:nvPr/>
        </p:nvSpPr>
        <p:spPr>
          <a:xfrm>
            <a:off x="581774" y="17718612"/>
            <a:ext cx="12938282" cy="1000765"/>
          </a:xfrm>
          <a:prstGeom prst="rect">
            <a:avLst/>
          </a:prstGeom>
          <a:solidFill>
            <a:srgbClr val="000066"/>
          </a:solidFill>
          <a:ln>
            <a:noFill/>
          </a:ln>
        </p:spPr>
        <p:txBody>
          <a:bodyPr spcFirstLastPara="1" wrap="square" lIns="45700" tIns="45700" rIns="45700" bIns="45700" anchor="ctr" anchorCtr="0">
            <a:noAutofit/>
          </a:bodyPr>
          <a:lstStyle/>
          <a:p>
            <a:pPr marL="0" marR="0" lvl="0" indent="0" algn="ctr" rtl="0">
              <a:spcBef>
                <a:spcPts val="0"/>
              </a:spcBef>
              <a:spcAft>
                <a:spcPts val="0"/>
              </a:spcAft>
              <a:buNone/>
            </a:pPr>
            <a:r>
              <a:rPr lang="en-US" sz="4800" b="1" dirty="0">
                <a:solidFill>
                  <a:schemeClr val="bg1"/>
                </a:solidFill>
                <a:latin typeface="Arial"/>
                <a:ea typeface="Arial"/>
                <a:cs typeface="Arial"/>
                <a:sym typeface="Arial"/>
              </a:rPr>
              <a:t> Methodology</a:t>
            </a:r>
            <a:endParaRPr sz="4800" b="1" dirty="0">
              <a:solidFill>
                <a:schemeClr val="bg1"/>
              </a:solidFill>
              <a:latin typeface="Arial"/>
              <a:ea typeface="Arial"/>
              <a:cs typeface="Arial"/>
              <a:sym typeface="Arial"/>
            </a:endParaRPr>
          </a:p>
        </p:txBody>
      </p:sp>
      <p:sp>
        <p:nvSpPr>
          <p:cNvPr id="24" name="Google Shape;21;p1">
            <a:extLst>
              <a:ext uri="{FF2B5EF4-FFF2-40B4-BE49-F238E27FC236}">
                <a16:creationId xmlns:a16="http://schemas.microsoft.com/office/drawing/2014/main" id="{854D366D-6F73-5D03-2169-66075CAE3C20}"/>
              </a:ext>
            </a:extLst>
          </p:cNvPr>
          <p:cNvSpPr/>
          <p:nvPr/>
        </p:nvSpPr>
        <p:spPr>
          <a:xfrm>
            <a:off x="14317693" y="5262224"/>
            <a:ext cx="14159335" cy="986928"/>
          </a:xfrm>
          <a:prstGeom prst="rect">
            <a:avLst/>
          </a:prstGeom>
          <a:solidFill>
            <a:srgbClr val="000066"/>
          </a:solidFill>
          <a:ln>
            <a:noFill/>
          </a:ln>
        </p:spPr>
        <p:txBody>
          <a:bodyPr spcFirstLastPara="1" wrap="square" lIns="45700" tIns="45700" rIns="45700" bIns="45700" anchor="ctr" anchorCtr="0">
            <a:noAutofit/>
          </a:bodyPr>
          <a:lstStyle/>
          <a:p>
            <a:pPr marL="0" marR="0" lvl="0" indent="0" algn="ctr" rtl="0">
              <a:spcBef>
                <a:spcPts val="0"/>
              </a:spcBef>
              <a:spcAft>
                <a:spcPts val="0"/>
              </a:spcAft>
              <a:buNone/>
            </a:pPr>
            <a:r>
              <a:rPr lang="en-US" sz="4800" b="1" dirty="0">
                <a:solidFill>
                  <a:schemeClr val="bg1"/>
                </a:solidFill>
                <a:latin typeface="Arial"/>
                <a:ea typeface="Arial"/>
                <a:cs typeface="Arial"/>
                <a:sym typeface="Arial"/>
              </a:rPr>
              <a:t> Results</a:t>
            </a:r>
            <a:endParaRPr sz="4800" b="1" dirty="0">
              <a:solidFill>
                <a:schemeClr val="bg1"/>
              </a:solidFill>
              <a:latin typeface="Arial"/>
              <a:ea typeface="Arial"/>
              <a:cs typeface="Arial"/>
              <a:sym typeface="Arial"/>
            </a:endParaRPr>
          </a:p>
        </p:txBody>
      </p:sp>
      <p:sp>
        <p:nvSpPr>
          <p:cNvPr id="26" name="Google Shape;21;p1">
            <a:extLst>
              <a:ext uri="{FF2B5EF4-FFF2-40B4-BE49-F238E27FC236}">
                <a16:creationId xmlns:a16="http://schemas.microsoft.com/office/drawing/2014/main" id="{7DD43A84-C637-F986-30E5-761BA92D8E9C}"/>
              </a:ext>
            </a:extLst>
          </p:cNvPr>
          <p:cNvSpPr/>
          <p:nvPr/>
        </p:nvSpPr>
        <p:spPr>
          <a:xfrm>
            <a:off x="581774" y="14259005"/>
            <a:ext cx="12938282" cy="1000765"/>
          </a:xfrm>
          <a:prstGeom prst="rect">
            <a:avLst/>
          </a:prstGeom>
          <a:solidFill>
            <a:srgbClr val="000066"/>
          </a:solidFill>
          <a:ln>
            <a:noFill/>
          </a:ln>
        </p:spPr>
        <p:txBody>
          <a:bodyPr spcFirstLastPara="1" wrap="square" lIns="45700" tIns="45700" rIns="45700" bIns="45700" anchor="ctr" anchorCtr="0">
            <a:noAutofit/>
          </a:bodyPr>
          <a:lstStyle/>
          <a:p>
            <a:pPr marL="0" marR="0" lvl="0" indent="0" algn="ctr" rtl="0">
              <a:spcBef>
                <a:spcPts val="0"/>
              </a:spcBef>
              <a:spcAft>
                <a:spcPts val="0"/>
              </a:spcAft>
              <a:buNone/>
            </a:pPr>
            <a:r>
              <a:rPr lang="en-US" sz="4800" b="1" dirty="0">
                <a:solidFill>
                  <a:schemeClr val="bg1"/>
                </a:solidFill>
                <a:latin typeface="Arial"/>
                <a:ea typeface="Arial"/>
                <a:cs typeface="Arial"/>
                <a:sym typeface="Arial"/>
              </a:rPr>
              <a:t> Hypothesis</a:t>
            </a:r>
            <a:endParaRPr sz="4800" b="1" dirty="0">
              <a:solidFill>
                <a:schemeClr val="bg1"/>
              </a:solidFill>
              <a:latin typeface="Arial"/>
              <a:ea typeface="Arial"/>
              <a:cs typeface="Arial"/>
              <a:sym typeface="Arial"/>
            </a:endParaRPr>
          </a:p>
        </p:txBody>
      </p:sp>
      <p:sp>
        <p:nvSpPr>
          <p:cNvPr id="27" name="Google Shape;21;p1">
            <a:extLst>
              <a:ext uri="{FF2B5EF4-FFF2-40B4-BE49-F238E27FC236}">
                <a16:creationId xmlns:a16="http://schemas.microsoft.com/office/drawing/2014/main" id="{BA896FCF-C79B-9FA9-5A18-C87AB5435D21}"/>
              </a:ext>
            </a:extLst>
          </p:cNvPr>
          <p:cNvSpPr/>
          <p:nvPr/>
        </p:nvSpPr>
        <p:spPr>
          <a:xfrm>
            <a:off x="29325464" y="5236262"/>
            <a:ext cx="14159336" cy="1000765"/>
          </a:xfrm>
          <a:prstGeom prst="rect">
            <a:avLst/>
          </a:prstGeom>
          <a:solidFill>
            <a:srgbClr val="000066"/>
          </a:solidFill>
          <a:ln>
            <a:noFill/>
          </a:ln>
        </p:spPr>
        <p:txBody>
          <a:bodyPr spcFirstLastPara="1" wrap="square" lIns="45700" tIns="45700" rIns="45700" bIns="45700" anchor="ctr" anchorCtr="0">
            <a:noAutofit/>
          </a:bodyPr>
          <a:lstStyle/>
          <a:p>
            <a:pPr marL="0" marR="0" lvl="0" indent="0" algn="ctr" rtl="0">
              <a:spcBef>
                <a:spcPts val="0"/>
              </a:spcBef>
              <a:spcAft>
                <a:spcPts val="0"/>
              </a:spcAft>
              <a:buNone/>
            </a:pPr>
            <a:r>
              <a:rPr lang="en-US" sz="4800" b="1" dirty="0">
                <a:solidFill>
                  <a:schemeClr val="bg1"/>
                </a:solidFill>
                <a:latin typeface="Arial"/>
                <a:ea typeface="Arial"/>
                <a:cs typeface="Arial"/>
                <a:sym typeface="Arial"/>
              </a:rPr>
              <a:t> Results</a:t>
            </a:r>
            <a:endParaRPr sz="4800" b="1" dirty="0">
              <a:solidFill>
                <a:schemeClr val="bg1"/>
              </a:solidFill>
              <a:latin typeface="Arial"/>
              <a:ea typeface="Arial"/>
              <a:cs typeface="Arial"/>
              <a:sym typeface="Arial"/>
            </a:endParaRPr>
          </a:p>
        </p:txBody>
      </p:sp>
      <p:sp>
        <p:nvSpPr>
          <p:cNvPr id="28" name="Google Shape;21;p1">
            <a:extLst>
              <a:ext uri="{FF2B5EF4-FFF2-40B4-BE49-F238E27FC236}">
                <a16:creationId xmlns:a16="http://schemas.microsoft.com/office/drawing/2014/main" id="{906739E8-F518-716E-720E-770C5BD033A9}"/>
              </a:ext>
            </a:extLst>
          </p:cNvPr>
          <p:cNvSpPr/>
          <p:nvPr/>
        </p:nvSpPr>
        <p:spPr>
          <a:xfrm>
            <a:off x="29325464" y="14696457"/>
            <a:ext cx="14159336" cy="1166147"/>
          </a:xfrm>
          <a:prstGeom prst="rect">
            <a:avLst/>
          </a:prstGeom>
          <a:solidFill>
            <a:srgbClr val="000066"/>
          </a:solidFill>
          <a:ln>
            <a:noFill/>
          </a:ln>
        </p:spPr>
        <p:txBody>
          <a:bodyPr spcFirstLastPara="1" wrap="square" lIns="45700" tIns="45700" rIns="45700" bIns="45700" anchor="ctr" anchorCtr="0">
            <a:noAutofit/>
          </a:bodyPr>
          <a:lstStyle/>
          <a:p>
            <a:pPr marL="0" marR="0" lvl="0" indent="0" algn="ctr" rtl="0">
              <a:spcBef>
                <a:spcPts val="0"/>
              </a:spcBef>
              <a:spcAft>
                <a:spcPts val="0"/>
              </a:spcAft>
              <a:buNone/>
            </a:pPr>
            <a:r>
              <a:rPr lang="en-US" sz="4800" b="1" dirty="0">
                <a:solidFill>
                  <a:schemeClr val="bg1"/>
                </a:solidFill>
                <a:latin typeface="Arial"/>
                <a:ea typeface="Arial"/>
                <a:cs typeface="Arial"/>
                <a:sym typeface="Arial"/>
              </a:rPr>
              <a:t>Conclusions</a:t>
            </a:r>
            <a:endParaRPr sz="4800" b="1" dirty="0">
              <a:solidFill>
                <a:schemeClr val="bg1"/>
              </a:solidFill>
              <a:latin typeface="Arial"/>
              <a:ea typeface="Arial"/>
              <a:cs typeface="Arial"/>
              <a:sym typeface="Arial"/>
            </a:endParaRPr>
          </a:p>
        </p:txBody>
      </p:sp>
      <p:sp>
        <p:nvSpPr>
          <p:cNvPr id="30" name="Google Shape;21;p1">
            <a:extLst>
              <a:ext uri="{FF2B5EF4-FFF2-40B4-BE49-F238E27FC236}">
                <a16:creationId xmlns:a16="http://schemas.microsoft.com/office/drawing/2014/main" id="{2D5371D5-5AED-192E-7833-F14539E52873}"/>
              </a:ext>
            </a:extLst>
          </p:cNvPr>
          <p:cNvSpPr/>
          <p:nvPr/>
        </p:nvSpPr>
        <p:spPr>
          <a:xfrm>
            <a:off x="29325464" y="22887684"/>
            <a:ext cx="14159336" cy="1166147"/>
          </a:xfrm>
          <a:prstGeom prst="rect">
            <a:avLst/>
          </a:prstGeom>
          <a:solidFill>
            <a:srgbClr val="000066"/>
          </a:solidFill>
          <a:ln>
            <a:noFill/>
          </a:ln>
        </p:spPr>
        <p:txBody>
          <a:bodyPr spcFirstLastPara="1" wrap="square" lIns="45700" tIns="45700" rIns="45700" bIns="45700" anchor="ctr" anchorCtr="0">
            <a:noAutofit/>
          </a:bodyPr>
          <a:lstStyle/>
          <a:p>
            <a:pPr marL="0" marR="0" lvl="0" indent="0" algn="ctr" rtl="0">
              <a:spcBef>
                <a:spcPts val="0"/>
              </a:spcBef>
              <a:spcAft>
                <a:spcPts val="0"/>
              </a:spcAft>
              <a:buNone/>
            </a:pPr>
            <a:r>
              <a:rPr lang="en-US" sz="4800" b="1" dirty="0">
                <a:solidFill>
                  <a:schemeClr val="bg1"/>
                </a:solidFill>
                <a:latin typeface="Arial"/>
                <a:ea typeface="Arial"/>
                <a:cs typeface="Arial"/>
                <a:sym typeface="Arial"/>
              </a:rPr>
              <a:t> Future Work</a:t>
            </a:r>
            <a:endParaRPr sz="4800" b="1" dirty="0">
              <a:solidFill>
                <a:schemeClr val="bg1"/>
              </a:solidFill>
              <a:latin typeface="Arial"/>
              <a:ea typeface="Arial"/>
              <a:cs typeface="Arial"/>
              <a:sym typeface="Arial"/>
            </a:endParaRPr>
          </a:p>
        </p:txBody>
      </p:sp>
      <p:sp>
        <p:nvSpPr>
          <p:cNvPr id="31" name="TextBox 30">
            <a:extLst>
              <a:ext uri="{FF2B5EF4-FFF2-40B4-BE49-F238E27FC236}">
                <a16:creationId xmlns:a16="http://schemas.microsoft.com/office/drawing/2014/main" id="{64D7488A-0FFB-DB7F-66F7-54FE8915E765}"/>
              </a:ext>
            </a:extLst>
          </p:cNvPr>
          <p:cNvSpPr txBox="1"/>
          <p:nvPr/>
        </p:nvSpPr>
        <p:spPr>
          <a:xfrm>
            <a:off x="762000" y="6735290"/>
            <a:ext cx="12758056" cy="7294305"/>
          </a:xfrm>
          <a:prstGeom prst="rect">
            <a:avLst/>
          </a:prstGeom>
          <a:noFill/>
        </p:spPr>
        <p:txBody>
          <a:bodyPr wrap="square" rtlCol="0">
            <a:spAutoFit/>
          </a:bodyPr>
          <a:lstStyle/>
          <a:p>
            <a:r>
              <a:rPr lang="en-US" sz="3600" dirty="0"/>
              <a:t>PLEASE READ: You can edit the Section Titles to match your project and poster (for example, “Hypothesis” could be replaced with “Research Goals”. You can add a section for “References”). Try to balance the number of figures/images and text. </a:t>
            </a:r>
          </a:p>
          <a:p>
            <a:pPr marL="355600" indent="-355600">
              <a:buFont typeface="Arial" panose="020B0604020202020204" pitchFamily="34" charset="0"/>
              <a:buChar char="•"/>
            </a:pPr>
            <a:r>
              <a:rPr lang="en-US" sz="3600" dirty="0"/>
              <a:t>Please do not change the acknowledgement text or logos and make sure the logos don’t get distorted. </a:t>
            </a:r>
          </a:p>
          <a:p>
            <a:pPr marL="355600" indent="-355600">
              <a:buFont typeface="Arial" panose="020B0604020202020204" pitchFamily="34" charset="0"/>
              <a:buChar char="•"/>
            </a:pPr>
            <a:r>
              <a:rPr lang="en-US" sz="3600" dirty="0"/>
              <a:t>You can add other acknowledgements, if needed, without modifying the required ones included in this template file.</a:t>
            </a:r>
          </a:p>
          <a:p>
            <a:r>
              <a:rPr lang="en-US" sz="3600" dirty="0"/>
              <a:t>Leave sufficiently large margins (without text or figures) on all sides of the poster. Before printing your poster, send it to your faculty and graduate student mentors for review and feedback. They should approve the final version.</a:t>
            </a:r>
          </a:p>
        </p:txBody>
      </p:sp>
    </p:spTree>
  </p:cSld>
  <p:clrMapOvr>
    <a:masterClrMapping/>
  </p:clrMapOvr>
</p:sld>
</file>

<file path=ppt/theme/theme1.xml><?xml version="1.0" encoding="utf-8"?>
<a:theme xmlns:a="http://schemas.openxmlformats.org/drawingml/2006/main" name="Science Poster">
  <a:themeElements>
    <a:clrScheme name="Science Poster">
      <a:dk1>
        <a:srgbClr val="000000"/>
      </a:dk1>
      <a:lt1>
        <a:srgbClr val="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Science Poster">
      <a:dk1>
        <a:srgbClr val="000000"/>
      </a:dk1>
      <a:lt1>
        <a:srgbClr val="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1406</TotalTime>
  <Words>285</Words>
  <Application>Microsoft Office PowerPoint</Application>
  <PresentationFormat>Custom</PresentationFormat>
  <Paragraphs>21</Paragraphs>
  <Slides>1</Slides>
  <Notes>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vt:i4>
      </vt:variant>
    </vt:vector>
  </HeadingPairs>
  <TitlesOfParts>
    <vt:vector size="3" baseType="lpstr">
      <vt:lpstr>Arial</vt:lpstr>
      <vt:lpstr>Science Poster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Cyrena Ridgeway</dc:creator>
  <cp:lastModifiedBy>Paola Bandini</cp:lastModifiedBy>
  <cp:revision>7</cp:revision>
  <dcterms:created xsi:type="dcterms:W3CDTF">2017-10-18T15:45:19Z</dcterms:created>
  <dcterms:modified xsi:type="dcterms:W3CDTF">2026-08-23T23:46:10Z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TC040013439991</vt:lpwstr>
  </property>
</Properties>
</file>